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4" r:id="rId4"/>
    <p:sldId id="275" r:id="rId5"/>
    <p:sldId id="276" r:id="rId6"/>
    <p:sldId id="277" r:id="rId7"/>
    <p:sldId id="278" r:id="rId8"/>
    <p:sldId id="280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A7EF9-9E06-813A-3DE5-35239961A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0263280-BEF0-A9A5-81F9-4EC721A63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4B8EA6-8A1A-EB4B-0736-0CF49486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B01C84-848F-C391-2815-7619790D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EB1124-CD52-3031-EA83-A15F17DE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2A6C5-4DB7-1FA5-6584-D9AA0878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9B1211-5593-C816-236F-F321F34F1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341339-391D-7A01-AC16-FFC3C9D0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BBE5D9-F364-AECD-CCE3-D8408FCB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2E0B08-B396-FB7C-C877-F409C8E7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3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8380F52-6F88-F2A0-58DF-7C8149D99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990712-1579-170D-07C5-002247AE1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946EEF-9EF1-8B73-786A-F99E6825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181FA3-C799-7D89-CA2A-E118E9A2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446BFB-D3DE-FB9D-E978-350C88C9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7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63" y="5456366"/>
            <a:ext cx="129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Лектор: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5943" y="581672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Розробники: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989" y="6263869"/>
            <a:ext cx="2766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200" dirty="0"/>
              <a:t>Для студентів напрямів підготовки: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ru-RU" dirty="0" err="1"/>
              <a:t>Дисципліна</a:t>
            </a:r>
            <a:r>
              <a:rPr lang="ru-RU" dirty="0"/>
              <a:t>: «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»</a:t>
            </a:r>
          </a:p>
          <a:p>
            <a:pPr lvl="0"/>
            <a:r>
              <a:rPr lang="uk-UA" dirty="0"/>
              <a:t>Розділ: «Назва розділу курсу»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1175657" y="5486222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/>
              <a:t>П.І.Б. лектора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61405" y="584454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2759527" y="6279562"/>
            <a:ext cx="5968094" cy="214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напрямів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</p:spTree>
    <p:extLst>
      <p:ext uri="{BB962C8B-B14F-4D97-AF65-F5344CB8AC3E}">
        <p14:creationId xmlns:p14="http://schemas.microsoft.com/office/powerpoint/2010/main" val="141588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‹№›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78664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‹№›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286292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32580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5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59617-77AF-1BAC-81B8-3A6D9536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CFDEA6-4931-2D7F-0F66-8A86C6F6F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11A7C9-6765-073E-E3B9-E711D13D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4AC5E7-0964-E7BF-E5D3-771D225F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286E0E-FA36-91A2-147D-1A753D0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1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85E10-7407-F9D4-E0FF-DCAAC11D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0F1ED6-680C-0D55-CFCF-6D14D0B4A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8D8804-454E-AEE9-ECC5-2AF16EB9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99C67-BE30-1723-6BBE-E3FD75EE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794E0A-184D-0C37-67D0-0BF7D741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CDE1E-6461-5DE3-4C26-D5A5CED7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09F2B-AA9E-3447-8C9F-F8C4EDE50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EF9D962-F8A3-D58C-37AB-CB3EEBA04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3D6968-863C-1058-CCA2-3B482FF0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C9D5CF-30B7-3C0A-40C0-2E0B66E3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D2EE68-DF92-6CB7-9BBF-A9D3B77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8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706C5-B262-D7DD-5474-963D78C2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DC6D4C-2BC0-29C8-9F6C-F3A35F9AC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0369DDC-E427-1DD9-8A42-00EDFB949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6A314D8-1CB9-C941-FB58-AB791039A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3CA54CE-1136-8A08-9CBD-8407EFD6C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A17E8C7-B6EC-0C4A-1562-F41EAEF9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CB276A5-6804-2F3D-1140-03C50AAD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19B1AE0-15F6-48EF-C83E-F9EBB1DC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5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BD3E1-205A-5834-1B4D-AE4F4780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9BDD04F-C2D1-AF92-C0E9-10842B7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556233B-95F7-1626-6B86-9FCB4892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0B0B5E3-EE9A-7CDB-8D9B-9EE853B6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3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D835DE9-0523-0AF0-061B-A8CADA0D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83F7E18-6D1B-588E-AA53-59BACC0F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9C5F29D-D3DB-099A-164E-18894CAE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8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05348-FB11-D203-B853-3FA6F8F4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C37F20-678D-6EC0-BBBC-E913EC69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1E0525-7FEF-4102-D079-252AC1C29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7AD565-C1E0-D2FE-4172-76FEF90B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F7258F-ABE3-CFBB-36BE-F63642A1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3789F19-AF7C-7D3C-6276-2D32A5D2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6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1AE12-E295-8B92-30A2-863C0C9B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E86BE8-1FC1-97DA-4F5D-C7CAE1652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C0EE28B-F055-5F24-B1CB-00DBDEA62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F94ECA-D036-86A8-DBFD-824BD8CF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E9E762-08A5-AD42-1BB1-8D47021A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0AED25E-4F81-AB68-6DFC-9F26C8CF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6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E76A18-5275-FF20-CEAB-A93F9186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FEE661-BB1B-BDA6-CACC-613C52E58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F2EBC5-F4AE-39D4-3FC7-45258D16C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83027-26F2-46A8-868A-9D5F2B94961E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2E0EC3-9A30-6D4D-219E-D57129648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CF5C6F-7431-58DE-A35E-C2DE25CFD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33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2" y="382294"/>
            <a:ext cx="2813303" cy="1116992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uk-UA" dirty="0"/>
              <a:t>Результати опитування студентів за освітньою програмою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11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Якщо відповідь у попередньому питанні «Так»/«Частково» напишіть в яких дисциплінах.. Кількість відповідей: 6 відповідей.">
            <a:extLst>
              <a:ext uri="{FF2B5EF4-FFF2-40B4-BE49-F238E27FC236}">
                <a16:creationId xmlns:a16="http://schemas.microsoft.com/office/drawing/2014/main" id="{145FA709-917E-CAAB-7AC6-00303546C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0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Чи зрозумілий для Вас механізм побудови індивідуальної освітньої траєкторії?. Кількість відповідей: 38 відповідей.">
            <a:extLst>
              <a:ext uri="{FF2B5EF4-FFF2-40B4-BE49-F238E27FC236}">
                <a16:creationId xmlns:a16="http://schemas.microsoft.com/office/drawing/2014/main" id="{11AA17BC-265C-CFD2-3887-52E2C984F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0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іаграма відповідей у Формах. Назва запитання: Чи здійснюється за Вашою освітньою програмою вільний вибір навчальних дисциплін?. Кількість відповідей: 38 відповідей.">
            <a:extLst>
              <a:ext uri="{FF2B5EF4-FFF2-40B4-BE49-F238E27FC236}">
                <a16:creationId xmlns:a16="http://schemas.microsoft.com/office/drawing/2014/main" id="{C2BF7BF3-B6F3-4D9A-4BCC-784F72A9F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7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іаграма відповідей у Формах. Назва запитання: Чи відомий Вам механізм впливу здобувачів на зміни ОП?. Кількість відповідей: 38 відповідей.">
            <a:extLst>
              <a:ext uri="{FF2B5EF4-FFF2-40B4-BE49-F238E27FC236}">
                <a16:creationId xmlns:a16="http://schemas.microsoft.com/office/drawing/2014/main" id="{9BD2419E-4424-7E86-4E8D-FACE45919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1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B74BB-1BEF-1DA4-58B3-87F49A4A6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2" y="276428"/>
            <a:ext cx="7030431" cy="895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3FADA0-0A4A-B5F8-3041-0541698C4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58" y="1790663"/>
            <a:ext cx="6830378" cy="10002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8A4560-7813-B54A-2633-3DB4A9DB1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58" y="3495493"/>
            <a:ext cx="6725589" cy="1143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8A8064-65E1-787E-71A3-73C0D09AC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303" y="1790663"/>
            <a:ext cx="2886478" cy="8573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829E49-A3C5-E408-1D49-F2AC041F7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303" y="3809862"/>
            <a:ext cx="2619741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4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F375C7-7D3E-92B0-53DA-7582D8306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2" y="332086"/>
            <a:ext cx="7097115" cy="8097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94316-EAEE-9172-8015-D27562639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63" y="1728550"/>
            <a:ext cx="6973273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іаграма відповідей у Формах. Назва запитання: Чи достатній обсяг практичної підготовки у структурі Вашої освітньої програми?. Кількість відповідей: 38 відповідей.">
            <a:extLst>
              <a:ext uri="{FF2B5EF4-FFF2-40B4-BE49-F238E27FC236}">
                <a16:creationId xmlns:a16="http://schemas.microsoft.com/office/drawing/2014/main" id="{3778BFC8-474A-CF3C-2B69-78E3C60D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98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іаграма відповідей у Формах. Назва запитання: Схарактеризуйте реалістичність Вашого фактичного навантаження під час навчання за ОП у контексті відповідності досягнення цілей та програмних результатів навчання: . Кількість відповідей: 38 відповідей.">
            <a:extLst>
              <a:ext uri="{FF2B5EF4-FFF2-40B4-BE49-F238E27FC236}">
                <a16:creationId xmlns:a16="http://schemas.microsoft.com/office/drawing/2014/main" id="{DD0E6AF5-93D2-B97D-1F89-3365557B3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64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іаграма відповідей у Формах. Назва запитання: Чи долучалися Ви до наукової діяльності на кафедрі КТЕД та інших кафедрах НТУ &quot;ДП&quot;?. Кількість відповідей: 38 відповідей.">
            <a:extLst>
              <a:ext uri="{FF2B5EF4-FFF2-40B4-BE49-F238E27FC236}">
                <a16:creationId xmlns:a16="http://schemas.microsoft.com/office/drawing/2014/main" id="{7AFBCA77-7FFE-8E16-7587-997A1DE43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8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іаграма відповідей у Формах. Назва запитання: Якщо Ви відповіли &quot;Так&quot; на попереднє питання, позначте у якій формі брали участь у науково-дослідній діяльності кафедри? (можливо декілька варіантів). Кількість відповідей: 38 відповідей.">
            <a:extLst>
              <a:ext uri="{FF2B5EF4-FFF2-40B4-BE49-F238E27FC236}">
                <a16:creationId xmlns:a16="http://schemas.microsoft.com/office/drawing/2014/main" id="{1E5D8C26-82A0-A6A5-6233-72AA413D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Вкажіть ступінь вищої освіти за якою Ви навчаєтеся. Кількість відповідей: 38 відповідей.">
            <a:extLst>
              <a:ext uri="{FF2B5EF4-FFF2-40B4-BE49-F238E27FC236}">
                <a16:creationId xmlns:a16="http://schemas.microsoft.com/office/drawing/2014/main" id="{7A2B104B-4125-A8BA-28D0-D802C1EBE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07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іаграма відповідей у Формах. Назва запитання: Чи вважаєте Ви достатньою матеріально-технічну базу для проходження навчання за даною ОП?. Кількість відповідей: 38 відповідей.">
            <a:extLst>
              <a:ext uri="{FF2B5EF4-FFF2-40B4-BE49-F238E27FC236}">
                <a16:creationId xmlns:a16="http://schemas.microsoft.com/office/drawing/2014/main" id="{0E82F32D-E682-83A6-F309-749232E0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53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іаграма відповідей у Формах. Назва запитання: Чи був у Вас досвід визнання результатів навчання, здобутих поза формальною освітою, у межах освітньої програми?. Кількість відповідей: 38 відповідей.">
            <a:extLst>
              <a:ext uri="{FF2B5EF4-FFF2-40B4-BE49-F238E27FC236}">
                <a16:creationId xmlns:a16="http://schemas.microsoft.com/office/drawing/2014/main" id="{358B9180-BC98-BAF6-9B7E-C9948312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4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Який курс вашого навчання. Кількість відповідей: 38 відповідей.">
            <a:extLst>
              <a:ext uri="{FF2B5EF4-FFF2-40B4-BE49-F238E27FC236}">
                <a16:creationId xmlns:a16="http://schemas.microsoft.com/office/drawing/2014/main" id="{1FB3B827-EF28-B7A5-7D2D-5340E80F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6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Чи ознайомлені Ви з ОП, за якою навчаєтеся?. Кількість відповідей: 38 відповідей.">
            <a:extLst>
              <a:ext uri="{FF2B5EF4-FFF2-40B4-BE49-F238E27FC236}">
                <a16:creationId xmlns:a16="http://schemas.microsoft.com/office/drawing/2014/main" id="{5DE848D0-0C02-0DC6-83A0-A6BB1D87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Чи змінювалася від початку Вашого навчання ОП, за якою Ви навчаєтеся в НТУ &quot;Дніпровська політехніка&quot;?. Кількість відповідей: 38 відповідей.">
            <a:extLst>
              <a:ext uri="{FF2B5EF4-FFF2-40B4-BE49-F238E27FC236}">
                <a16:creationId xmlns:a16="http://schemas.microsoft.com/office/drawing/2014/main" id="{C781729A-61D5-50C4-9AC8-2994EFD4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2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Оберіть навички які, на Вашу думку, найбільш актуальні для майбутньої роботи за спеціальністю? (обрати з переліку, можна декілька). Кількість відповідей: 38 відповідей.">
            <a:extLst>
              <a:ext uri="{FF2B5EF4-FFF2-40B4-BE49-F238E27FC236}">
                <a16:creationId xmlns:a16="http://schemas.microsoft.com/office/drawing/2014/main" id="{F2E534D4-A2EF-20DE-0E37-006E9CE86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3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Наскільки, на Вашу думку, актуальна освітня програма на якій ви навчаєтесь, у світлі найновіших досліджень у відповідній галузі?. Кількість відповідей: 38 відповідей.">
            <a:extLst>
              <a:ext uri="{FF2B5EF4-FFF2-40B4-BE49-F238E27FC236}">
                <a16:creationId xmlns:a16="http://schemas.microsoft.com/office/drawing/2014/main" id="{83F9086A-30CB-53F8-040C-2E0A3EF4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6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Надайте оцінку: &quot;В якій мірі співпадають Ваші очікування щодо освітньої програми з її змістом та шляхами реалізації?&quot;. Кількість відповідей: 38 відповідей.">
            <a:extLst>
              <a:ext uri="{FF2B5EF4-FFF2-40B4-BE49-F238E27FC236}">
                <a16:creationId xmlns:a16="http://schemas.microsoft.com/office/drawing/2014/main" id="{73B05C51-15C4-B4FE-8A21-BA66A2BB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9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Чи помітили Ви дублювання змісту навчальних дисциплін у структурі освітньої програми Вашої спеціальності?. Кількість відповідей: 38 відповідей.">
            <a:extLst>
              <a:ext uri="{FF2B5EF4-FFF2-40B4-BE49-F238E27FC236}">
                <a16:creationId xmlns:a16="http://schemas.microsoft.com/office/drawing/2014/main" id="{ADE9A218-BBF2-F876-A686-277907947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87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</Words>
  <Application>Microsoft Office PowerPoint</Application>
  <PresentationFormat>Широкий екран</PresentationFormat>
  <Paragraphs>1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Тема Office</vt:lpstr>
      <vt:lpstr>1_Тема Office</vt:lpstr>
      <vt:lpstr>Результати опитування студентів за освітньою програмою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Вернер Ілля Володимирович</dc:creator>
  <cp:lastModifiedBy>Вернер Ілля Володимирович</cp:lastModifiedBy>
  <cp:revision>6</cp:revision>
  <dcterms:created xsi:type="dcterms:W3CDTF">2026-01-15T10:08:25Z</dcterms:created>
  <dcterms:modified xsi:type="dcterms:W3CDTF">2026-01-18T10:16:52Z</dcterms:modified>
</cp:coreProperties>
</file>